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5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75E4D7-29BE-4114-83F5-AB5C2B2AFB7F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B0A351-5F57-42ED-A079-5F03DEA17F7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75E4D7-29BE-4114-83F5-AB5C2B2AFB7F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B0A351-5F57-42ED-A079-5F03DEA17F7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75E4D7-29BE-4114-83F5-AB5C2B2AFB7F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B0A351-5F57-42ED-A079-5F03DEA17F7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75E4D7-29BE-4114-83F5-AB5C2B2AFB7F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B0A351-5F57-42ED-A079-5F03DEA17F7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75E4D7-29BE-4114-83F5-AB5C2B2AFB7F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B0A351-5F57-42ED-A079-5F03DEA17F7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75E4D7-29BE-4114-83F5-AB5C2B2AFB7F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B0A351-5F57-42ED-A079-5F03DEA17F7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75E4D7-29BE-4114-83F5-AB5C2B2AFB7F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B0A351-5F57-42ED-A079-5F03DEA17F7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75E4D7-29BE-4114-83F5-AB5C2B2AFB7F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B0A351-5F57-42ED-A079-5F03DEA17F7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75E4D7-29BE-4114-83F5-AB5C2B2AFB7F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B0A351-5F57-42ED-A079-5F03DEA17F7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75E4D7-29BE-4114-83F5-AB5C2B2AFB7F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B0A351-5F57-42ED-A079-5F03DEA17F7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75E4D7-29BE-4114-83F5-AB5C2B2AFB7F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B0A351-5F57-42ED-A079-5F03DEA17F7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475E4D7-29BE-4114-83F5-AB5C2B2AFB7F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CB0A351-5F57-42ED-A079-5F03DEA17F77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kr.cz/picts/chemie-kyselina-chlorovodikova/kyselina_solna_obal_1l.jpg" TargetMode="External"/><Relationship Id="rId7" Type="http://schemas.openxmlformats.org/officeDocument/2006/relationships/hyperlink" Target="http://www.safetyshop.cz/data/products/00213_gc8dv2ce.gif" TargetMode="External"/><Relationship Id="rId2" Type="http://schemas.openxmlformats.org/officeDocument/2006/relationships/hyperlink" Target="http://images2.wikia.nocookie.net/__cb20070427142806/necyklopedie/images/thumb/e/ed/%C5%BD%C3%ADravina.png/480px-%C5%BD%C3%ADravina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romprop.cz/obrazky/eshop/20/zon06.gif" TargetMode="External"/><Relationship Id="rId5" Type="http://schemas.openxmlformats.org/officeDocument/2006/relationships/hyperlink" Target="http://www.stromprop.cz/obrazky/eshop/20/zon04.gif" TargetMode="External"/><Relationship Id="rId4" Type="http://schemas.openxmlformats.org/officeDocument/2006/relationships/hyperlink" Target="http://upload.wikimedia.org/wikipedia/commons/thumb/5/59/Hydrogen-fluoride-3D-vdW.png/744px-Hydrogen-fluoride-3D-vdW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1640" y="2420888"/>
            <a:ext cx="7406640" cy="968128"/>
          </a:xfrm>
        </p:spPr>
        <p:txBody>
          <a:bodyPr/>
          <a:lstStyle/>
          <a:p>
            <a:pPr algn="ctr"/>
            <a:r>
              <a:rPr lang="cs-CZ" dirty="0" smtClean="0"/>
              <a:t>Bezkyslíkaté kyseliny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900" dirty="0" smtClean="0"/>
              <a:t>Doplňte chemické rovnice</a:t>
            </a:r>
            <a:endParaRPr lang="cs-CZ" sz="39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FeS</a:t>
            </a:r>
            <a:r>
              <a:rPr lang="cs-CZ" dirty="0" smtClean="0"/>
              <a:t> +   </a:t>
            </a:r>
            <a:r>
              <a:rPr lang="cs-CZ" dirty="0" err="1" smtClean="0"/>
              <a:t>HCl</a:t>
            </a:r>
            <a:r>
              <a:rPr lang="cs-CZ" dirty="0" smtClean="0"/>
              <a:t> → ……… + </a:t>
            </a:r>
            <a:r>
              <a:rPr lang="cs-CZ" dirty="0" err="1" smtClean="0"/>
              <a:t>FeCl</a:t>
            </a:r>
            <a:r>
              <a:rPr lang="cs-CZ" dirty="0" smtClean="0"/>
              <a:t>₂</a:t>
            </a:r>
          </a:p>
          <a:p>
            <a:r>
              <a:rPr lang="cs-CZ" dirty="0" smtClean="0"/>
              <a:t>H₂ + S → ………</a:t>
            </a:r>
          </a:p>
          <a:p>
            <a:r>
              <a:rPr lang="cs-CZ" dirty="0" smtClean="0"/>
              <a:t>H₂ + ……… →   </a:t>
            </a:r>
            <a:r>
              <a:rPr lang="cs-CZ" dirty="0" err="1" smtClean="0"/>
              <a:t>HCl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Řešení:</a:t>
            </a:r>
          </a:p>
          <a:p>
            <a:r>
              <a:rPr lang="cs-CZ" dirty="0" err="1" smtClean="0"/>
              <a:t>FeS</a:t>
            </a:r>
            <a:r>
              <a:rPr lang="cs-CZ" dirty="0" smtClean="0"/>
              <a:t> + </a:t>
            </a:r>
            <a:r>
              <a:rPr lang="cs-CZ" dirty="0" smtClean="0">
                <a:solidFill>
                  <a:srgbClr val="FF0000"/>
                </a:solidFill>
              </a:rPr>
              <a:t>2</a:t>
            </a:r>
            <a:r>
              <a:rPr lang="cs-CZ" dirty="0" smtClean="0"/>
              <a:t> </a:t>
            </a:r>
            <a:r>
              <a:rPr lang="cs-CZ" dirty="0" err="1" smtClean="0"/>
              <a:t>HCl</a:t>
            </a:r>
            <a:r>
              <a:rPr lang="cs-CZ" dirty="0" smtClean="0"/>
              <a:t> → </a:t>
            </a:r>
            <a:r>
              <a:rPr lang="cs-CZ" dirty="0" smtClean="0">
                <a:solidFill>
                  <a:srgbClr val="FF0000"/>
                </a:solidFill>
              </a:rPr>
              <a:t>H₂S</a:t>
            </a:r>
            <a:r>
              <a:rPr lang="cs-CZ" dirty="0" smtClean="0"/>
              <a:t> + </a:t>
            </a:r>
            <a:r>
              <a:rPr lang="cs-CZ" dirty="0" err="1" smtClean="0"/>
              <a:t>FeCl</a:t>
            </a:r>
            <a:r>
              <a:rPr lang="cs-CZ" dirty="0" smtClean="0"/>
              <a:t>₂</a:t>
            </a:r>
          </a:p>
          <a:p>
            <a:r>
              <a:rPr lang="cs-CZ" dirty="0" smtClean="0"/>
              <a:t>H₂ + S → </a:t>
            </a:r>
            <a:r>
              <a:rPr lang="cs-CZ" dirty="0" smtClean="0">
                <a:solidFill>
                  <a:srgbClr val="FF0000"/>
                </a:solidFill>
              </a:rPr>
              <a:t>H₂S</a:t>
            </a:r>
            <a:r>
              <a:rPr lang="cs-CZ" dirty="0" smtClean="0"/>
              <a:t> </a:t>
            </a:r>
          </a:p>
          <a:p>
            <a:r>
              <a:rPr lang="cs-CZ" dirty="0" smtClean="0"/>
              <a:t>H₂ + </a:t>
            </a:r>
            <a:r>
              <a:rPr lang="cs-CZ" dirty="0" err="1" smtClean="0">
                <a:solidFill>
                  <a:srgbClr val="FF0000"/>
                </a:solidFill>
              </a:rPr>
              <a:t>Cl</a:t>
            </a:r>
            <a:r>
              <a:rPr lang="cs-CZ" dirty="0" smtClean="0">
                <a:solidFill>
                  <a:srgbClr val="FF0000"/>
                </a:solidFill>
              </a:rPr>
              <a:t>₂</a:t>
            </a:r>
            <a:r>
              <a:rPr lang="cs-CZ" dirty="0" smtClean="0"/>
              <a:t> →   </a:t>
            </a:r>
            <a:r>
              <a:rPr lang="cs-CZ" dirty="0" err="1" smtClean="0"/>
              <a:t>HCl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Shrnutí</a:t>
            </a:r>
            <a:br>
              <a:rPr lang="cs-CZ" dirty="0" smtClean="0"/>
            </a:br>
            <a:r>
              <a:rPr lang="cs-CZ" sz="3200" dirty="0" smtClean="0"/>
              <a:t>Doplňte 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Bezkyslíkaté kyseliny jsou ……… sloučeniny ……… a síry s ………, jsou silné ………, mají ……… účinky. Lakmus barví ……… . Patří mezi ně kyselina chlorovodíková, ………, ………, ……… a ……… . </a:t>
            </a:r>
            <a:r>
              <a:rPr lang="cs-CZ" dirty="0" err="1" smtClean="0"/>
              <a:t>HCl</a:t>
            </a:r>
            <a:r>
              <a:rPr lang="cs-CZ" dirty="0" smtClean="0"/>
              <a:t> se prodává jako 37% kyselina ......... . Slabě koncentrovaná </a:t>
            </a:r>
            <a:r>
              <a:rPr lang="cs-CZ" dirty="0" err="1" smtClean="0"/>
              <a:t>HCl</a:t>
            </a:r>
            <a:r>
              <a:rPr lang="cs-CZ" dirty="0" smtClean="0"/>
              <a:t> se nachází v ……… ……… . HF leptá ……… . H₂S vzniká rozpouštěním ……… ve ……… . </a:t>
            </a:r>
            <a:r>
              <a:rPr lang="cs-CZ" dirty="0" err="1" smtClean="0"/>
              <a:t>Sulfan</a:t>
            </a:r>
            <a:r>
              <a:rPr lang="cs-CZ" dirty="0" smtClean="0"/>
              <a:t> zapáchá po ……… ………, je ……… ……… . Při ředění kyselin  naléváme vždy ……… do ……… 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Bezkyslíkaté kyseliny jsou </a:t>
            </a:r>
            <a:r>
              <a:rPr lang="cs-CZ" dirty="0" smtClean="0">
                <a:solidFill>
                  <a:srgbClr val="FF0000"/>
                </a:solidFill>
              </a:rPr>
              <a:t>dvouprvkové</a:t>
            </a:r>
            <a:r>
              <a:rPr lang="cs-CZ" dirty="0" smtClean="0"/>
              <a:t> sloučeniny </a:t>
            </a:r>
            <a:r>
              <a:rPr lang="cs-CZ" dirty="0" smtClean="0">
                <a:solidFill>
                  <a:srgbClr val="FF0000"/>
                </a:solidFill>
              </a:rPr>
              <a:t>halogenů</a:t>
            </a:r>
            <a:r>
              <a:rPr lang="cs-CZ" dirty="0" smtClean="0"/>
              <a:t> a síry s </a:t>
            </a:r>
            <a:r>
              <a:rPr lang="cs-CZ" dirty="0" smtClean="0">
                <a:solidFill>
                  <a:srgbClr val="FF0000"/>
                </a:solidFill>
              </a:rPr>
              <a:t>vodíkem</a:t>
            </a:r>
            <a:r>
              <a:rPr lang="cs-CZ" dirty="0" smtClean="0"/>
              <a:t>, jsou silné </a:t>
            </a:r>
            <a:r>
              <a:rPr lang="cs-CZ" dirty="0" smtClean="0">
                <a:solidFill>
                  <a:srgbClr val="FF0000"/>
                </a:solidFill>
              </a:rPr>
              <a:t>žíraviny</a:t>
            </a:r>
            <a:r>
              <a:rPr lang="cs-CZ" dirty="0" smtClean="0"/>
              <a:t>, mají </a:t>
            </a:r>
            <a:r>
              <a:rPr lang="cs-CZ" dirty="0" smtClean="0">
                <a:solidFill>
                  <a:srgbClr val="FF0000"/>
                </a:solidFill>
              </a:rPr>
              <a:t>leptavé</a:t>
            </a:r>
            <a:r>
              <a:rPr lang="cs-CZ" dirty="0" smtClean="0"/>
              <a:t> účinky. Lakmus barví </a:t>
            </a:r>
            <a:r>
              <a:rPr lang="cs-CZ" dirty="0" smtClean="0">
                <a:solidFill>
                  <a:srgbClr val="FF0000"/>
                </a:solidFill>
              </a:rPr>
              <a:t>červeně</a:t>
            </a:r>
            <a:r>
              <a:rPr lang="cs-CZ" dirty="0" smtClean="0"/>
              <a:t>. Patří mezi ně kyselina chlorovodíková, </a:t>
            </a:r>
            <a:r>
              <a:rPr lang="cs-CZ" dirty="0" smtClean="0">
                <a:solidFill>
                  <a:srgbClr val="FF0000"/>
                </a:solidFill>
              </a:rPr>
              <a:t>fluorovodíková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bromovodíková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jodovodíková</a:t>
            </a:r>
            <a:r>
              <a:rPr lang="cs-CZ" dirty="0" smtClean="0"/>
              <a:t> a </a:t>
            </a:r>
            <a:r>
              <a:rPr lang="cs-CZ" dirty="0" err="1" smtClean="0">
                <a:solidFill>
                  <a:srgbClr val="FF0000"/>
                </a:solidFill>
              </a:rPr>
              <a:t>sulfanová</a:t>
            </a:r>
            <a:r>
              <a:rPr lang="cs-CZ" dirty="0" smtClean="0"/>
              <a:t>. </a:t>
            </a:r>
            <a:r>
              <a:rPr lang="cs-CZ" dirty="0" err="1" smtClean="0"/>
              <a:t>HCl</a:t>
            </a:r>
            <a:r>
              <a:rPr lang="cs-CZ" dirty="0" smtClean="0"/>
              <a:t> se prodává jako 37% kyselina </a:t>
            </a:r>
            <a:r>
              <a:rPr lang="cs-CZ" dirty="0" smtClean="0">
                <a:solidFill>
                  <a:srgbClr val="FF0000"/>
                </a:solidFill>
              </a:rPr>
              <a:t>solná</a:t>
            </a:r>
            <a:r>
              <a:rPr lang="cs-CZ" dirty="0" smtClean="0"/>
              <a:t>. Slabě koncentrovaná </a:t>
            </a:r>
            <a:r>
              <a:rPr lang="cs-CZ" dirty="0" err="1" smtClean="0"/>
              <a:t>HCl</a:t>
            </a:r>
            <a:r>
              <a:rPr lang="cs-CZ" dirty="0" smtClean="0"/>
              <a:t> se nachází v </a:t>
            </a:r>
            <a:r>
              <a:rPr lang="cs-CZ" dirty="0" smtClean="0">
                <a:solidFill>
                  <a:srgbClr val="FF0000"/>
                </a:solidFill>
              </a:rPr>
              <a:t>žaludečních šťávách</a:t>
            </a:r>
            <a:r>
              <a:rPr lang="cs-CZ" dirty="0" smtClean="0"/>
              <a:t>. HF leptá </a:t>
            </a:r>
            <a:r>
              <a:rPr lang="cs-CZ" dirty="0" smtClean="0">
                <a:solidFill>
                  <a:srgbClr val="FF0000"/>
                </a:solidFill>
              </a:rPr>
              <a:t>sklo</a:t>
            </a:r>
            <a:r>
              <a:rPr lang="cs-CZ" dirty="0" smtClean="0"/>
              <a:t>. H₂S vzniká rozpouštěním </a:t>
            </a:r>
            <a:r>
              <a:rPr lang="cs-CZ" dirty="0" err="1" smtClean="0">
                <a:solidFill>
                  <a:srgbClr val="FF0000"/>
                </a:solidFill>
              </a:rPr>
              <a:t>sulfanu</a:t>
            </a:r>
            <a:r>
              <a:rPr lang="cs-CZ" dirty="0" smtClean="0"/>
              <a:t> ve </a:t>
            </a:r>
            <a:r>
              <a:rPr lang="cs-CZ" dirty="0" smtClean="0">
                <a:solidFill>
                  <a:srgbClr val="FF0000"/>
                </a:solidFill>
              </a:rPr>
              <a:t>vodě</a:t>
            </a:r>
            <a:r>
              <a:rPr lang="cs-CZ" dirty="0" smtClean="0"/>
              <a:t>. </a:t>
            </a:r>
            <a:r>
              <a:rPr lang="cs-CZ" dirty="0" err="1" smtClean="0"/>
              <a:t>Sulfan</a:t>
            </a:r>
            <a:r>
              <a:rPr lang="cs-CZ" dirty="0" smtClean="0"/>
              <a:t> zapáchá po </a:t>
            </a:r>
            <a:r>
              <a:rPr lang="cs-CZ" dirty="0" smtClean="0">
                <a:solidFill>
                  <a:srgbClr val="FF0000"/>
                </a:solidFill>
              </a:rPr>
              <a:t>zkažených vejcích</a:t>
            </a:r>
            <a:r>
              <a:rPr lang="cs-CZ" dirty="0" smtClean="0"/>
              <a:t>, je </a:t>
            </a:r>
            <a:r>
              <a:rPr lang="cs-CZ" dirty="0" smtClean="0">
                <a:solidFill>
                  <a:srgbClr val="FF0000"/>
                </a:solidFill>
              </a:rPr>
              <a:t>prudce jedovatý</a:t>
            </a:r>
            <a:r>
              <a:rPr lang="cs-CZ" dirty="0" smtClean="0"/>
              <a:t>. Při ředění kyselin  naléváme vždy </a:t>
            </a:r>
            <a:r>
              <a:rPr lang="cs-CZ" dirty="0" smtClean="0">
                <a:solidFill>
                  <a:srgbClr val="FF0000"/>
                </a:solidFill>
              </a:rPr>
              <a:t>kyselinu</a:t>
            </a:r>
            <a:r>
              <a:rPr lang="cs-CZ" dirty="0" smtClean="0"/>
              <a:t> do </a:t>
            </a:r>
            <a:r>
              <a:rPr lang="cs-CZ" dirty="0" smtClean="0">
                <a:solidFill>
                  <a:srgbClr val="FF0000"/>
                </a:solidFill>
              </a:rPr>
              <a:t>vody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chemierol.wz.cz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nazvoslovi</a:t>
            </a:r>
            <a:r>
              <a:rPr lang="cs-CZ" dirty="0" smtClean="0">
                <a:hlinkClick r:id="rId2"/>
              </a:rPr>
              <a:t>%20bezkysl%20k.jpg</a:t>
            </a:r>
          </a:p>
          <a:p>
            <a:r>
              <a:rPr lang="cs-CZ" dirty="0" smtClean="0">
                <a:hlinkClick r:id="rId2"/>
              </a:rPr>
              <a:t>http://images2.wikia.nocookie.net/__cb20070427142806/</a:t>
            </a:r>
            <a:r>
              <a:rPr lang="cs-CZ" dirty="0" err="1" smtClean="0">
                <a:hlinkClick r:id="rId2"/>
              </a:rPr>
              <a:t>necyklopedie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images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thumb</a:t>
            </a:r>
            <a:r>
              <a:rPr lang="cs-CZ" dirty="0" smtClean="0">
                <a:hlinkClick r:id="rId2"/>
              </a:rPr>
              <a:t>/e/</a:t>
            </a:r>
            <a:r>
              <a:rPr lang="cs-CZ" dirty="0" err="1" smtClean="0">
                <a:hlinkClick r:id="rId2"/>
              </a:rPr>
              <a:t>ed</a:t>
            </a:r>
            <a:r>
              <a:rPr lang="cs-CZ" dirty="0" smtClean="0">
                <a:hlinkClick r:id="rId2"/>
              </a:rPr>
              <a:t>/%C5%BD%C3%</a:t>
            </a:r>
            <a:r>
              <a:rPr lang="cs-CZ" dirty="0" err="1" smtClean="0">
                <a:hlinkClick r:id="rId2"/>
              </a:rPr>
              <a:t>ADravina.png</a:t>
            </a:r>
            <a:r>
              <a:rPr lang="cs-CZ" dirty="0" smtClean="0">
                <a:hlinkClick r:id="rId2"/>
              </a:rPr>
              <a:t>/480px-%C5%BD%C3%</a:t>
            </a:r>
            <a:r>
              <a:rPr lang="cs-CZ" dirty="0" err="1" smtClean="0">
                <a:hlinkClick r:id="rId2"/>
              </a:rPr>
              <a:t>ADravina.png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hokr.cz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picts</a:t>
            </a:r>
            <a:r>
              <a:rPr lang="cs-CZ" dirty="0" smtClean="0">
                <a:hlinkClick r:id="rId3"/>
              </a:rPr>
              <a:t>/chemie-kyselina-</a:t>
            </a:r>
            <a:r>
              <a:rPr lang="cs-CZ" dirty="0" err="1" smtClean="0">
                <a:hlinkClick r:id="rId3"/>
              </a:rPr>
              <a:t>chlorovodikova</a:t>
            </a:r>
            <a:r>
              <a:rPr lang="cs-CZ" dirty="0" smtClean="0">
                <a:hlinkClick r:id="rId3"/>
              </a:rPr>
              <a:t>/kyselina_</a:t>
            </a:r>
            <a:r>
              <a:rPr lang="cs-CZ" dirty="0" err="1" smtClean="0">
                <a:hlinkClick r:id="rId3"/>
              </a:rPr>
              <a:t>solna</a:t>
            </a:r>
            <a:r>
              <a:rPr lang="cs-CZ" dirty="0" smtClean="0">
                <a:hlinkClick r:id="rId3"/>
              </a:rPr>
              <a:t>_obal_1l.jpg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http://upload.wikimedia.org/wikipedia/commons/thumb/5/59/Hydrogen-fluoride-3D-vdW.png/744px-Hydrogen-fluoride-3D-vdW.png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stromprop.cz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obrazky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eshop</a:t>
            </a:r>
            <a:r>
              <a:rPr lang="cs-CZ" dirty="0" smtClean="0">
                <a:hlinkClick r:id="rId5"/>
              </a:rPr>
              <a:t>/20/zon04.gif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http://www.</a:t>
            </a:r>
            <a:r>
              <a:rPr lang="cs-CZ" dirty="0" err="1" smtClean="0">
                <a:hlinkClick r:id="rId6"/>
              </a:rPr>
              <a:t>stromprop.cz</a:t>
            </a:r>
            <a:r>
              <a:rPr lang="cs-CZ" dirty="0" smtClean="0">
                <a:hlinkClick r:id="rId6"/>
              </a:rPr>
              <a:t>/</a:t>
            </a:r>
            <a:r>
              <a:rPr lang="cs-CZ" dirty="0" err="1" smtClean="0">
                <a:hlinkClick r:id="rId6"/>
              </a:rPr>
              <a:t>obrazky</a:t>
            </a:r>
            <a:r>
              <a:rPr lang="cs-CZ" dirty="0" smtClean="0">
                <a:hlinkClick r:id="rId6"/>
              </a:rPr>
              <a:t>/</a:t>
            </a:r>
            <a:r>
              <a:rPr lang="cs-CZ" dirty="0" err="1" smtClean="0">
                <a:hlinkClick r:id="rId6"/>
              </a:rPr>
              <a:t>eshop</a:t>
            </a:r>
            <a:r>
              <a:rPr lang="cs-CZ" dirty="0" smtClean="0">
                <a:hlinkClick r:id="rId6"/>
              </a:rPr>
              <a:t>/20/zon06.gif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http://www.</a:t>
            </a:r>
            <a:r>
              <a:rPr lang="cs-CZ" dirty="0" err="1" smtClean="0">
                <a:hlinkClick r:id="rId7"/>
              </a:rPr>
              <a:t>safetyshop.cz</a:t>
            </a:r>
            <a:r>
              <a:rPr lang="cs-CZ" dirty="0" smtClean="0">
                <a:hlinkClick r:id="rId7"/>
              </a:rPr>
              <a:t>/data/</a:t>
            </a:r>
            <a:r>
              <a:rPr lang="cs-CZ" dirty="0" err="1" smtClean="0">
                <a:hlinkClick r:id="rId7"/>
              </a:rPr>
              <a:t>products</a:t>
            </a:r>
            <a:r>
              <a:rPr lang="cs-CZ" dirty="0" smtClean="0">
                <a:hlinkClick r:id="rId7"/>
              </a:rPr>
              <a:t>/00213_gc8dv2ce.gif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jsou dvouprvkové sloučeniny vodíku a nekovových prvků (halogeny a síra)</a:t>
            </a:r>
          </a:p>
          <a:p>
            <a:r>
              <a:rPr lang="cs-CZ" dirty="0" smtClean="0"/>
              <a:t>halogeny a síra se slučují s vodíkem za vzniku </a:t>
            </a:r>
            <a:r>
              <a:rPr lang="cs-CZ" dirty="0" err="1" smtClean="0"/>
              <a:t>halogenovodíků</a:t>
            </a:r>
            <a:r>
              <a:rPr lang="cs-CZ" dirty="0" smtClean="0"/>
              <a:t> a </a:t>
            </a:r>
            <a:r>
              <a:rPr lang="cs-CZ" dirty="0" err="1" smtClean="0"/>
              <a:t>sulfanu</a:t>
            </a:r>
            <a:endParaRPr lang="cs-CZ" dirty="0" smtClean="0"/>
          </a:p>
          <a:p>
            <a:r>
              <a:rPr lang="cs-CZ" dirty="0" smtClean="0"/>
              <a:t>jsou silné žíravé kyseliny</a:t>
            </a:r>
          </a:p>
          <a:p>
            <a:r>
              <a:rPr lang="cs-CZ" dirty="0" smtClean="0"/>
              <a:t>ve vodě se štěpí (ionizují) na kationty vodíku H⁺ a zbytek kyseliny</a:t>
            </a:r>
            <a:br>
              <a:rPr lang="cs-CZ" dirty="0" smtClean="0"/>
            </a:br>
            <a:r>
              <a:rPr lang="cs-CZ" dirty="0" smtClean="0"/>
              <a:t>                   </a:t>
            </a:r>
            <a:r>
              <a:rPr lang="cs-CZ" dirty="0" err="1" smtClean="0"/>
              <a:t>HCl</a:t>
            </a:r>
            <a:r>
              <a:rPr lang="cs-CZ" dirty="0" smtClean="0"/>
              <a:t> → H⁺ + </a:t>
            </a:r>
            <a:r>
              <a:rPr lang="cs-CZ" dirty="0" err="1" smtClean="0"/>
              <a:t>Cl</a:t>
            </a:r>
            <a:r>
              <a:rPr lang="cs-CZ" dirty="0" smtClean="0"/>
              <a:t>⁻</a:t>
            </a:r>
          </a:p>
          <a:p>
            <a:r>
              <a:rPr lang="cs-CZ" dirty="0" smtClean="0"/>
              <a:t>lakmus barví červeně - čím nižší pH, tím silnější kyselina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Bezpečnost při práci s kyselinami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57290" y="1428736"/>
            <a:ext cx="7498080" cy="4800600"/>
          </a:xfrm>
        </p:spPr>
        <p:txBody>
          <a:bodyPr/>
          <a:lstStyle/>
          <a:p>
            <a:r>
              <a:rPr lang="cs-CZ" dirty="0" smtClean="0"/>
              <a:t>kyseliny jsou silné žíraviny</a:t>
            </a:r>
          </a:p>
          <a:p>
            <a:r>
              <a:rPr lang="cs-CZ" dirty="0" smtClean="0"/>
              <a:t>pracujte s nimi v ochranném oděvu, </a:t>
            </a:r>
            <a:br>
              <a:rPr lang="cs-CZ" dirty="0" smtClean="0"/>
            </a:br>
            <a:r>
              <a:rPr lang="cs-CZ" dirty="0" smtClean="0"/>
              <a:t>v gumových rukavicích a s brýlemi</a:t>
            </a:r>
          </a:p>
          <a:p>
            <a:r>
              <a:rPr lang="cs-CZ" dirty="0" smtClean="0"/>
              <a:t>při potřísnění omývejte postižené místo proudem studené vody a neutralizujte slabým roztokem sody</a:t>
            </a:r>
          </a:p>
          <a:p>
            <a:r>
              <a:rPr lang="cs-CZ" dirty="0" smtClean="0"/>
              <a:t>při ředění kyselin ji nalévejte vždy do vody</a:t>
            </a:r>
          </a:p>
        </p:txBody>
      </p:sp>
      <p:pic>
        <p:nvPicPr>
          <p:cNvPr id="1026" name="Picture 2" descr="http://images2.wikia.nocookie.net/__cb20070427142806/necyklopedie/images/thumb/e/ed/%C5%BD%C3%ADravina.png/480px-%C5%BD%C3%ADravi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1214422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Významné bezkyslíkaté kyseliny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kyselina chlorovodíková</a:t>
            </a:r>
          </a:p>
          <a:p>
            <a:r>
              <a:rPr lang="cs-CZ" dirty="0" smtClean="0"/>
              <a:t>kyselina fluorovodíková</a:t>
            </a:r>
          </a:p>
          <a:p>
            <a:r>
              <a:rPr lang="cs-CZ" dirty="0" smtClean="0"/>
              <a:t>kyselina bromovodíková</a:t>
            </a:r>
          </a:p>
          <a:p>
            <a:r>
              <a:rPr lang="cs-CZ" dirty="0" smtClean="0"/>
              <a:t>kyselina jodovodíková</a:t>
            </a:r>
          </a:p>
          <a:p>
            <a:r>
              <a:rPr lang="cs-CZ" dirty="0" smtClean="0"/>
              <a:t>kyselina </a:t>
            </a:r>
            <a:r>
              <a:rPr lang="cs-CZ" dirty="0" err="1" smtClean="0"/>
              <a:t>sulfanová</a:t>
            </a:r>
            <a:r>
              <a:rPr lang="cs-CZ" dirty="0" smtClean="0"/>
              <a:t> (sirovodíková)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Kyselina chlorovodíková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300" dirty="0" err="1" smtClean="0"/>
              <a:t>HCl</a:t>
            </a:r>
            <a:endParaRPr lang="cs-CZ" sz="2300" dirty="0" smtClean="0"/>
          </a:p>
          <a:p>
            <a:r>
              <a:rPr lang="cs-CZ" sz="2300" dirty="0" smtClean="0"/>
              <a:t>prodává se jako 37% kyselina solná</a:t>
            </a:r>
          </a:p>
          <a:p>
            <a:r>
              <a:rPr lang="cs-CZ" sz="2300" dirty="0" smtClean="0"/>
              <a:t>je bezbarvá těkavá kapalina</a:t>
            </a:r>
          </a:p>
          <a:p>
            <a:r>
              <a:rPr lang="cs-CZ" sz="2300" dirty="0" smtClean="0"/>
              <a:t>silná žíravina</a:t>
            </a:r>
          </a:p>
          <a:p>
            <a:r>
              <a:rPr lang="cs-CZ" sz="2300" dirty="0" smtClean="0"/>
              <a:t>koncentrovaná </a:t>
            </a:r>
            <a:r>
              <a:rPr lang="cs-CZ" sz="2300" dirty="0" err="1" smtClean="0"/>
              <a:t>HCl</a:t>
            </a:r>
            <a:r>
              <a:rPr lang="cs-CZ" sz="2300" dirty="0" smtClean="0"/>
              <a:t> na vzduchu dýmá (unikají páry chlorovodíku)</a:t>
            </a:r>
          </a:p>
          <a:p>
            <a:r>
              <a:rPr lang="cs-CZ" sz="2300" dirty="0" smtClean="0"/>
              <a:t>0,3% - 0,4% roztok </a:t>
            </a:r>
            <a:r>
              <a:rPr lang="cs-CZ" sz="2300" dirty="0" err="1" smtClean="0"/>
              <a:t>HCl</a:t>
            </a:r>
            <a:r>
              <a:rPr lang="cs-CZ" sz="2300" dirty="0" smtClean="0"/>
              <a:t> je součástí žaludečních šťáv</a:t>
            </a:r>
          </a:p>
          <a:p>
            <a:r>
              <a:rPr lang="cs-CZ" sz="2300" dirty="0" smtClean="0"/>
              <a:t>Využití:</a:t>
            </a:r>
            <a:br>
              <a:rPr lang="cs-CZ" sz="2300" dirty="0" smtClean="0"/>
            </a:br>
            <a:r>
              <a:rPr lang="cs-CZ" sz="2300" dirty="0" smtClean="0"/>
              <a:t>- druhá nejpoužívanější kyselina v průmyslu </a:t>
            </a:r>
            <a:br>
              <a:rPr lang="cs-CZ" sz="2300" dirty="0" smtClean="0"/>
            </a:br>
            <a:r>
              <a:rPr lang="cs-CZ" sz="2300" dirty="0" smtClean="0"/>
              <a:t>(po kyselině sírové)</a:t>
            </a:r>
            <a:br>
              <a:rPr lang="cs-CZ" sz="2300" dirty="0" smtClean="0"/>
            </a:br>
            <a:r>
              <a:rPr lang="cs-CZ" sz="2300" dirty="0" smtClean="0"/>
              <a:t>- s kyselinou dusičnou tvoří lučavku královskou (rozpouští zlato, platinu)</a:t>
            </a:r>
            <a:br>
              <a:rPr lang="cs-CZ" sz="2300" dirty="0" smtClean="0"/>
            </a:br>
            <a:r>
              <a:rPr lang="cs-CZ" sz="2300" dirty="0" smtClean="0"/>
              <a:t>- čištění bazénů od vodního kamene</a:t>
            </a:r>
          </a:p>
        </p:txBody>
      </p:sp>
      <p:pic>
        <p:nvPicPr>
          <p:cNvPr id="18434" name="Picture 2" descr="http://www.hokr.cz/picts/chemie-kyselina-chlorovodikova/kyselina_solna_obal_1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1214422"/>
            <a:ext cx="1393041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Kyselina fluorovodíková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HF</a:t>
            </a:r>
          </a:p>
          <a:p>
            <a:r>
              <a:rPr lang="cs-CZ" dirty="0" smtClean="0"/>
              <a:t>bezbarvá dýmavá kapalina</a:t>
            </a:r>
          </a:p>
          <a:p>
            <a:r>
              <a:rPr lang="cs-CZ" dirty="0" smtClean="0"/>
              <a:t>má silné žíravé účinky</a:t>
            </a:r>
          </a:p>
          <a:p>
            <a:r>
              <a:rPr lang="cs-CZ" dirty="0" smtClean="0"/>
              <a:t>leptá kůži, oči i zažívací ústrojí</a:t>
            </a:r>
          </a:p>
          <a:p>
            <a:r>
              <a:rPr lang="cs-CZ" dirty="0" smtClean="0"/>
              <a:t>Využití:</a:t>
            </a:r>
            <a:br>
              <a:rPr lang="cs-CZ" dirty="0" smtClean="0"/>
            </a:br>
            <a:r>
              <a:rPr lang="cs-CZ" dirty="0" smtClean="0"/>
              <a:t>- leptání skla</a:t>
            </a:r>
            <a:br>
              <a:rPr lang="cs-CZ" dirty="0" smtClean="0"/>
            </a:br>
            <a:r>
              <a:rPr lang="cs-CZ" dirty="0" smtClean="0"/>
              <a:t>- rozpouští většinu oxidů kovů i kovy </a:t>
            </a:r>
            <a:br>
              <a:rPr lang="cs-CZ" dirty="0" smtClean="0"/>
            </a:br>
            <a:r>
              <a:rPr lang="cs-CZ" dirty="0" smtClean="0"/>
              <a:t>  samotné</a:t>
            </a:r>
            <a:endParaRPr lang="cs-CZ" dirty="0"/>
          </a:p>
        </p:txBody>
      </p:sp>
      <p:pic>
        <p:nvPicPr>
          <p:cNvPr id="16386" name="Picture 2" descr="Soubor:Hydrogen-fluoride-3D-vd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142984"/>
            <a:ext cx="1214446" cy="979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Kyselina </a:t>
            </a:r>
            <a:r>
              <a:rPr lang="cs-CZ" dirty="0" err="1" smtClean="0"/>
              <a:t>sulfanová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starší název sirovodíková</a:t>
            </a:r>
          </a:p>
          <a:p>
            <a:r>
              <a:rPr lang="cs-CZ" dirty="0" smtClean="0"/>
              <a:t>H₂S</a:t>
            </a:r>
          </a:p>
          <a:p>
            <a:r>
              <a:rPr lang="cs-CZ" dirty="0" smtClean="0"/>
              <a:t>slabá kyselina</a:t>
            </a:r>
          </a:p>
          <a:p>
            <a:r>
              <a:rPr lang="cs-CZ" dirty="0" smtClean="0"/>
              <a:t>vzniká rozpouštěním </a:t>
            </a:r>
            <a:r>
              <a:rPr lang="cs-CZ" dirty="0" err="1" smtClean="0"/>
              <a:t>sulfanu</a:t>
            </a:r>
            <a:r>
              <a:rPr lang="cs-CZ" dirty="0" smtClean="0"/>
              <a:t> ve vodě</a:t>
            </a:r>
          </a:p>
          <a:p>
            <a:r>
              <a:rPr lang="cs-CZ" dirty="0" err="1" smtClean="0"/>
              <a:t>sulfan</a:t>
            </a:r>
            <a:r>
              <a:rPr lang="cs-CZ" dirty="0" smtClean="0"/>
              <a:t> (sirovodík) H₂S</a:t>
            </a:r>
            <a:br>
              <a:rPr lang="cs-CZ" dirty="0" smtClean="0"/>
            </a:br>
            <a:r>
              <a:rPr lang="cs-CZ" dirty="0" smtClean="0"/>
              <a:t>- bezbarvý plyn, zapáchající po </a:t>
            </a:r>
            <a:br>
              <a:rPr lang="cs-CZ" dirty="0" smtClean="0"/>
            </a:br>
            <a:r>
              <a:rPr lang="cs-CZ" dirty="0" smtClean="0"/>
              <a:t>  zkažených vejcích</a:t>
            </a:r>
            <a:br>
              <a:rPr lang="cs-CZ" dirty="0" smtClean="0"/>
            </a:br>
            <a:r>
              <a:rPr lang="cs-CZ" dirty="0" smtClean="0"/>
              <a:t>- prudce jedovatý (dráždivý i dusivý)</a:t>
            </a:r>
            <a:endParaRPr lang="cs-CZ" dirty="0"/>
          </a:p>
        </p:txBody>
      </p:sp>
      <p:pic>
        <p:nvPicPr>
          <p:cNvPr id="21506" name="Picture 2" descr="http://www.stromprop.cz/obrazky/eshop/20/zon0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564" y="5715016"/>
            <a:ext cx="803676" cy="1071546"/>
          </a:xfrm>
          <a:prstGeom prst="rect">
            <a:avLst/>
          </a:prstGeom>
          <a:noFill/>
        </p:spPr>
      </p:pic>
      <p:pic>
        <p:nvPicPr>
          <p:cNvPr id="21508" name="Picture 4" descr="http://www.stromprop.cz/obrazky/eshop/20/zon0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5715015"/>
            <a:ext cx="785818" cy="1047757"/>
          </a:xfrm>
          <a:prstGeom prst="rect">
            <a:avLst/>
          </a:prstGeom>
          <a:noFill/>
        </p:spPr>
      </p:pic>
      <p:pic>
        <p:nvPicPr>
          <p:cNvPr id="21510" name="Picture 6" descr="http://www.safetyshop.cz/data/products/00213_gc8dv2c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5715016"/>
            <a:ext cx="785818" cy="10477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Názvosloví bezkyslíkatých kyselin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názvy se tvoří slovem kyselina a přidáním koncovky –</a:t>
            </a:r>
            <a:r>
              <a:rPr lang="cs-CZ" dirty="0" err="1" smtClean="0"/>
              <a:t>ová</a:t>
            </a:r>
            <a:r>
              <a:rPr lang="cs-CZ" dirty="0" smtClean="0"/>
              <a:t> k názvu původní sloučeniny (kyselina chlorovodíková)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20482" name="Picture 2" descr="http://www.chemierol.wz.cz/nazvoslovi%20bezkysl%20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643314"/>
            <a:ext cx="7643866" cy="2652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900" dirty="0" smtClean="0"/>
              <a:t>Vytvořte názvy nebo vzorce</a:t>
            </a:r>
            <a:endParaRPr lang="cs-CZ" sz="39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kyselina chlorovodíková</a:t>
            </a:r>
          </a:p>
          <a:p>
            <a:r>
              <a:rPr lang="cs-CZ" dirty="0" smtClean="0"/>
              <a:t>HF</a:t>
            </a:r>
          </a:p>
          <a:p>
            <a:endParaRPr lang="cs-CZ" dirty="0" smtClean="0"/>
          </a:p>
          <a:p>
            <a:r>
              <a:rPr lang="cs-CZ" dirty="0" smtClean="0"/>
              <a:t>kyselina </a:t>
            </a:r>
            <a:r>
              <a:rPr lang="cs-CZ" dirty="0" err="1" smtClean="0"/>
              <a:t>sulfanová</a:t>
            </a:r>
            <a:endParaRPr lang="cs-CZ" dirty="0" smtClean="0"/>
          </a:p>
          <a:p>
            <a:r>
              <a:rPr lang="cs-CZ" dirty="0" err="1" smtClean="0"/>
              <a:t>HBr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kyselina jodovodíková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HCl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kyselina fluorovodíková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H₂S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kyselina bromovodíková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HI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125</TotalTime>
  <Words>451</Words>
  <Application>Microsoft Office PowerPoint</Application>
  <PresentationFormat>Předvádění na obrazovce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Slunovrat</vt:lpstr>
      <vt:lpstr>Bezkyslíkaté kyseliny</vt:lpstr>
      <vt:lpstr>Charakteristika</vt:lpstr>
      <vt:lpstr>Bezpečnost při práci s kyselinami</vt:lpstr>
      <vt:lpstr>Významné bezkyslíkaté kyseliny</vt:lpstr>
      <vt:lpstr>Kyselina chlorovodíková</vt:lpstr>
      <vt:lpstr>Kyselina fluorovodíková</vt:lpstr>
      <vt:lpstr>Kyselina sulfanová</vt:lpstr>
      <vt:lpstr>Názvosloví bezkyslíkatých kyselin</vt:lpstr>
      <vt:lpstr>Vytvořte názvy nebo vzorce</vt:lpstr>
      <vt:lpstr>Doplňte chemické rovnice</vt:lpstr>
      <vt:lpstr>Shrnutí Doplňte text</vt:lpstr>
      <vt:lpstr>Řešení shrnutí</vt:lpstr>
      <vt:lpstr>Zdroje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Vlastnik</dc:creator>
  <cp:lastModifiedBy>Svatka</cp:lastModifiedBy>
  <cp:revision>12</cp:revision>
  <dcterms:created xsi:type="dcterms:W3CDTF">2012-09-24T18:18:46Z</dcterms:created>
  <dcterms:modified xsi:type="dcterms:W3CDTF">2013-01-08T17:41:32Z</dcterms:modified>
</cp:coreProperties>
</file>